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1" r:id="rId3"/>
    <p:sldId id="312" r:id="rId4"/>
    <p:sldId id="313" r:id="rId5"/>
    <p:sldId id="315" r:id="rId6"/>
    <p:sldId id="316" r:id="rId7"/>
    <p:sldId id="259" r:id="rId8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A4988-2F6D-48BF-A048-FEE62FCDB55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7A1DC0B-2900-4FB1-A284-3B84ABC9C944}">
      <dgm:prSet phldrT="[Texto]"/>
      <dgm:spPr/>
      <dgm:t>
        <a:bodyPr/>
        <a:lstStyle/>
        <a:p>
          <a:r>
            <a:rPr lang="es-MX" dirty="0"/>
            <a:t>Inventario y diagnóstico de infraestructura logística</a:t>
          </a:r>
        </a:p>
      </dgm:t>
    </dgm:pt>
    <dgm:pt modelId="{96143788-D537-47B9-92FC-93C4943BB443}" type="parTrans" cxnId="{9279FB92-4D64-458D-9099-A2FD9753E9FF}">
      <dgm:prSet/>
      <dgm:spPr/>
      <dgm:t>
        <a:bodyPr/>
        <a:lstStyle/>
        <a:p>
          <a:endParaRPr lang="es-MX"/>
        </a:p>
      </dgm:t>
    </dgm:pt>
    <dgm:pt modelId="{934D7C2F-F0A0-4088-9B3A-7190234C29B2}" type="sibTrans" cxnId="{9279FB92-4D64-458D-9099-A2FD9753E9FF}">
      <dgm:prSet/>
      <dgm:spPr/>
      <dgm:t>
        <a:bodyPr/>
        <a:lstStyle/>
        <a:p>
          <a:endParaRPr lang="es-MX"/>
        </a:p>
      </dgm:t>
    </dgm:pt>
    <dgm:pt modelId="{5CCAE08F-FB09-4DF1-B649-CF9CBDEA26B0}">
      <dgm:prSet phldrT="[Texto]"/>
      <dgm:spPr/>
      <dgm:t>
        <a:bodyPr/>
        <a:lstStyle/>
        <a:p>
          <a:r>
            <a:rPr lang="es-MX" dirty="0"/>
            <a:t>La falta de información hace necesario la realización de un inventario y diagnostico para conocer la existencia, condiciones, capacidades y nivel de utilización de la infraestructura fin de establecer un punto de referencia que sirva para priorizar las iniciativas  de construcción y modernización </a:t>
          </a:r>
        </a:p>
      </dgm:t>
    </dgm:pt>
    <dgm:pt modelId="{0AD68580-EF7E-4418-AF91-0698E412AD05}" type="parTrans" cxnId="{3AF37B44-BFD7-4158-BAE5-B83AD903E03D}">
      <dgm:prSet/>
      <dgm:spPr/>
      <dgm:t>
        <a:bodyPr/>
        <a:lstStyle/>
        <a:p>
          <a:endParaRPr lang="es-MX"/>
        </a:p>
      </dgm:t>
    </dgm:pt>
    <dgm:pt modelId="{C998C278-32F6-4702-A73A-26DC206A8DB3}" type="sibTrans" cxnId="{3AF37B44-BFD7-4158-BAE5-B83AD903E03D}">
      <dgm:prSet/>
      <dgm:spPr/>
      <dgm:t>
        <a:bodyPr/>
        <a:lstStyle/>
        <a:p>
          <a:endParaRPr lang="es-MX"/>
        </a:p>
      </dgm:t>
    </dgm:pt>
    <dgm:pt modelId="{9DB5FDDB-2EAD-46E2-8B05-C48702137FB7}">
      <dgm:prSet phldrT="[Texto]"/>
      <dgm:spPr/>
      <dgm:t>
        <a:bodyPr/>
        <a:lstStyle/>
        <a:p>
          <a:r>
            <a:rPr lang="es-MX" dirty="0"/>
            <a:t>Reclasificación de tramos carreteros</a:t>
          </a:r>
        </a:p>
      </dgm:t>
    </dgm:pt>
    <dgm:pt modelId="{4F03A731-28D1-49D4-9668-DB156731C5BB}" type="parTrans" cxnId="{E9A29765-C625-4AED-B7F0-9E72D16AFCCD}">
      <dgm:prSet/>
      <dgm:spPr/>
      <dgm:t>
        <a:bodyPr/>
        <a:lstStyle/>
        <a:p>
          <a:endParaRPr lang="es-MX"/>
        </a:p>
      </dgm:t>
    </dgm:pt>
    <dgm:pt modelId="{D20795DF-A24B-45C0-9587-A7DE21451A3D}" type="sibTrans" cxnId="{E9A29765-C625-4AED-B7F0-9E72D16AFCCD}">
      <dgm:prSet/>
      <dgm:spPr/>
      <dgm:t>
        <a:bodyPr/>
        <a:lstStyle/>
        <a:p>
          <a:endParaRPr lang="es-MX"/>
        </a:p>
      </dgm:t>
    </dgm:pt>
    <dgm:pt modelId="{F8767292-5305-4230-8237-0D80024CC784}">
      <dgm:prSet phldrT="[Texto]"/>
      <dgm:spPr/>
      <dgm:t>
        <a:bodyPr/>
        <a:lstStyle/>
        <a:p>
          <a:r>
            <a:rPr lang="es-MX" dirty="0"/>
            <a:t>Más del 80% de las mercancías se mueven por vía terrestre, lo que hace indispensable ampliar, modernizar y reclasificar tramos carreteros necesarios para el movimiento de la carga. </a:t>
          </a:r>
        </a:p>
      </dgm:t>
    </dgm:pt>
    <dgm:pt modelId="{BED0772B-A41C-4930-8E54-83AC18BA60E8}" type="parTrans" cxnId="{8E1413F8-C424-4C77-9388-6C4A1436B353}">
      <dgm:prSet/>
      <dgm:spPr/>
      <dgm:t>
        <a:bodyPr/>
        <a:lstStyle/>
        <a:p>
          <a:endParaRPr lang="es-MX"/>
        </a:p>
      </dgm:t>
    </dgm:pt>
    <dgm:pt modelId="{8294C0BF-92D3-464B-B091-13D9D351E9D5}" type="sibTrans" cxnId="{8E1413F8-C424-4C77-9388-6C4A1436B353}">
      <dgm:prSet/>
      <dgm:spPr/>
      <dgm:t>
        <a:bodyPr/>
        <a:lstStyle/>
        <a:p>
          <a:endParaRPr lang="es-MX"/>
        </a:p>
      </dgm:t>
    </dgm:pt>
    <dgm:pt modelId="{D0CA9A8B-C2CE-4A6F-8DED-D86BB15A5221}">
      <dgm:prSet/>
      <dgm:spPr/>
      <dgm:t>
        <a:bodyPr/>
        <a:lstStyle/>
        <a:p>
          <a:r>
            <a:rPr lang="es-MX" dirty="0"/>
            <a:t>Impulsar el desarrollo de la infraestructura Intermodal y multimodal </a:t>
          </a:r>
        </a:p>
      </dgm:t>
    </dgm:pt>
    <dgm:pt modelId="{4631CAC4-D868-49E1-9D01-3B760227F09F}" type="parTrans" cxnId="{ECFBADE6-7E5D-4A89-BFDD-67763245567C}">
      <dgm:prSet/>
      <dgm:spPr/>
      <dgm:t>
        <a:bodyPr/>
        <a:lstStyle/>
        <a:p>
          <a:endParaRPr lang="es-MX"/>
        </a:p>
      </dgm:t>
    </dgm:pt>
    <dgm:pt modelId="{76CB9BCB-4DE7-4C66-A5F6-05CF726C7E0C}" type="sibTrans" cxnId="{ECFBADE6-7E5D-4A89-BFDD-67763245567C}">
      <dgm:prSet/>
      <dgm:spPr/>
      <dgm:t>
        <a:bodyPr/>
        <a:lstStyle/>
        <a:p>
          <a:endParaRPr lang="es-MX"/>
        </a:p>
      </dgm:t>
    </dgm:pt>
    <dgm:pt modelId="{47A56059-17F2-4F21-B566-EDEE2B472AB1}">
      <dgm:prSet/>
      <dgm:spPr/>
      <dgm:t>
        <a:bodyPr/>
        <a:lstStyle/>
        <a:p>
          <a:r>
            <a:rPr lang="es-MX" dirty="0"/>
            <a:t>Inclusión de Paraderos dentro de las APP</a:t>
          </a:r>
        </a:p>
      </dgm:t>
    </dgm:pt>
    <dgm:pt modelId="{3F2B23FB-A039-4D4A-BABC-451106349850}" type="parTrans" cxnId="{496D6498-6BAD-4E35-9176-4A3C880FC02C}">
      <dgm:prSet/>
      <dgm:spPr/>
      <dgm:t>
        <a:bodyPr/>
        <a:lstStyle/>
        <a:p>
          <a:endParaRPr lang="es-MX"/>
        </a:p>
      </dgm:t>
    </dgm:pt>
    <dgm:pt modelId="{DCCE71BD-B874-458F-9EB0-91AAF5061DB1}" type="sibTrans" cxnId="{496D6498-6BAD-4E35-9176-4A3C880FC02C}">
      <dgm:prSet/>
      <dgm:spPr/>
      <dgm:t>
        <a:bodyPr/>
        <a:lstStyle/>
        <a:p>
          <a:endParaRPr lang="es-MX"/>
        </a:p>
      </dgm:t>
    </dgm:pt>
    <dgm:pt modelId="{F08AF29C-B8C0-4C13-9F30-07C38C36D56D}">
      <dgm:prSet/>
      <dgm:spPr/>
      <dgm:t>
        <a:bodyPr/>
        <a:lstStyle/>
        <a:p>
          <a:r>
            <a:rPr lang="es-MX" dirty="0"/>
            <a:t>Los altos costos logísticos han provocado que México se vea rezagado con respecto a otras economías de América Latina, desarrollar e impulsar la creación de infraestructura intermodal, es fundamental para reducir estos costos. </a:t>
          </a:r>
        </a:p>
      </dgm:t>
    </dgm:pt>
    <dgm:pt modelId="{54674A8E-5CC6-436C-BFBA-9A899D8B7698}" type="parTrans" cxnId="{A7CB95D8-278C-4DCC-A341-CB01CA367255}">
      <dgm:prSet/>
      <dgm:spPr/>
      <dgm:t>
        <a:bodyPr/>
        <a:lstStyle/>
        <a:p>
          <a:endParaRPr lang="es-MX"/>
        </a:p>
      </dgm:t>
    </dgm:pt>
    <dgm:pt modelId="{541671C4-72A5-46DB-A810-59F9BE889F0D}" type="sibTrans" cxnId="{A7CB95D8-278C-4DCC-A341-CB01CA367255}">
      <dgm:prSet/>
      <dgm:spPr/>
      <dgm:t>
        <a:bodyPr/>
        <a:lstStyle/>
        <a:p>
          <a:endParaRPr lang="es-MX"/>
        </a:p>
      </dgm:t>
    </dgm:pt>
    <dgm:pt modelId="{06873A73-22FD-4691-8D35-99658E8249FD}">
      <dgm:prSet/>
      <dgm:spPr/>
      <dgm:t>
        <a:bodyPr/>
        <a:lstStyle/>
        <a:p>
          <a:r>
            <a:rPr lang="es-MX" dirty="0"/>
            <a:t>La inseguridad en las carreteras en México y la nueva normatividad en materia de horas de pausa y descanso obliga a que existan lugares para descansar y resguardar las unidades de transporte de carga, hacer OBLIGATORIO que en las relaciones APP se establezcan paradores es </a:t>
          </a:r>
          <a:r>
            <a:rPr lang="es-MX" dirty="0" err="1"/>
            <a:t>idispensable</a:t>
          </a:r>
          <a:r>
            <a:rPr lang="es-MX" dirty="0"/>
            <a:t>.</a:t>
          </a:r>
        </a:p>
      </dgm:t>
    </dgm:pt>
    <dgm:pt modelId="{BE024195-09C9-4F46-A364-2433C7CEF79F}" type="parTrans" cxnId="{9B72AC91-CD49-4395-9E5A-FBCA37CAE41F}">
      <dgm:prSet/>
      <dgm:spPr/>
      <dgm:t>
        <a:bodyPr/>
        <a:lstStyle/>
        <a:p>
          <a:endParaRPr lang="es-MX"/>
        </a:p>
      </dgm:t>
    </dgm:pt>
    <dgm:pt modelId="{FC6E50DA-F4D4-484F-BCD5-A5905FAD4EEE}" type="sibTrans" cxnId="{9B72AC91-CD49-4395-9E5A-FBCA37CAE41F}">
      <dgm:prSet/>
      <dgm:spPr/>
      <dgm:t>
        <a:bodyPr/>
        <a:lstStyle/>
        <a:p>
          <a:endParaRPr lang="es-MX"/>
        </a:p>
      </dgm:t>
    </dgm:pt>
    <dgm:pt modelId="{29E02579-6A90-4466-A02C-E975E2A8A21E}" type="pres">
      <dgm:prSet presAssocID="{B6EA4988-2F6D-48BF-A048-FEE62FCDB55C}" presName="Name0" presStyleCnt="0">
        <dgm:presLayoutVars>
          <dgm:dir/>
          <dgm:animLvl val="lvl"/>
          <dgm:resizeHandles val="exact"/>
        </dgm:presLayoutVars>
      </dgm:prSet>
      <dgm:spPr/>
    </dgm:pt>
    <dgm:pt modelId="{5ED7E8E9-59F5-4E24-96AD-7D9DEC37D5EB}" type="pres">
      <dgm:prSet presAssocID="{47A1DC0B-2900-4FB1-A284-3B84ABC9C944}" presName="composite" presStyleCnt="0"/>
      <dgm:spPr/>
    </dgm:pt>
    <dgm:pt modelId="{6C807CDA-71AD-4964-AAB9-9B1DF4FD6531}" type="pres">
      <dgm:prSet presAssocID="{47A1DC0B-2900-4FB1-A284-3B84ABC9C94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21AD0F2-E3CC-4B72-BC02-B4C27854359F}" type="pres">
      <dgm:prSet presAssocID="{47A1DC0B-2900-4FB1-A284-3B84ABC9C944}" presName="desTx" presStyleLbl="alignAccFollowNode1" presStyleIdx="0" presStyleCnt="4">
        <dgm:presLayoutVars>
          <dgm:bulletEnabled val="1"/>
        </dgm:presLayoutVars>
      </dgm:prSet>
      <dgm:spPr/>
    </dgm:pt>
    <dgm:pt modelId="{D00C921B-0A7D-4AB5-95D5-3EBBC1DA5C50}" type="pres">
      <dgm:prSet presAssocID="{934D7C2F-F0A0-4088-9B3A-7190234C29B2}" presName="space" presStyleCnt="0"/>
      <dgm:spPr/>
    </dgm:pt>
    <dgm:pt modelId="{D7A21218-8B4B-44E3-8EA2-5D666C54A7E0}" type="pres">
      <dgm:prSet presAssocID="{9DB5FDDB-2EAD-46E2-8B05-C48702137FB7}" presName="composite" presStyleCnt="0"/>
      <dgm:spPr/>
    </dgm:pt>
    <dgm:pt modelId="{895E97E9-6920-4748-A078-109DA85C3751}" type="pres">
      <dgm:prSet presAssocID="{9DB5FDDB-2EAD-46E2-8B05-C48702137FB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1EE2306-8533-4902-A7E7-7408BC40D8C8}" type="pres">
      <dgm:prSet presAssocID="{9DB5FDDB-2EAD-46E2-8B05-C48702137FB7}" presName="desTx" presStyleLbl="alignAccFollowNode1" presStyleIdx="1" presStyleCnt="4">
        <dgm:presLayoutVars>
          <dgm:bulletEnabled val="1"/>
        </dgm:presLayoutVars>
      </dgm:prSet>
      <dgm:spPr/>
    </dgm:pt>
    <dgm:pt modelId="{F576F91B-DADF-414B-862F-739C56B0EC07}" type="pres">
      <dgm:prSet presAssocID="{D20795DF-A24B-45C0-9587-A7DE21451A3D}" presName="space" presStyleCnt="0"/>
      <dgm:spPr/>
    </dgm:pt>
    <dgm:pt modelId="{001AE6DF-E69A-4CC7-A18F-CB5906A0FE66}" type="pres">
      <dgm:prSet presAssocID="{D0CA9A8B-C2CE-4A6F-8DED-D86BB15A5221}" presName="composite" presStyleCnt="0"/>
      <dgm:spPr/>
    </dgm:pt>
    <dgm:pt modelId="{8EA28C31-CEC4-4502-9FDF-A78657A9FA95}" type="pres">
      <dgm:prSet presAssocID="{D0CA9A8B-C2CE-4A6F-8DED-D86BB15A522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FC5EEE9-3365-42CB-8964-492ED0DBAC7F}" type="pres">
      <dgm:prSet presAssocID="{D0CA9A8B-C2CE-4A6F-8DED-D86BB15A5221}" presName="desTx" presStyleLbl="alignAccFollowNode1" presStyleIdx="2" presStyleCnt="4">
        <dgm:presLayoutVars>
          <dgm:bulletEnabled val="1"/>
        </dgm:presLayoutVars>
      </dgm:prSet>
      <dgm:spPr/>
    </dgm:pt>
    <dgm:pt modelId="{EBFCE2F6-0303-4C63-833B-81D379B44FDC}" type="pres">
      <dgm:prSet presAssocID="{76CB9BCB-4DE7-4C66-A5F6-05CF726C7E0C}" presName="space" presStyleCnt="0"/>
      <dgm:spPr/>
    </dgm:pt>
    <dgm:pt modelId="{B4AC0F8D-A4E2-416B-9206-C57E974F1CDE}" type="pres">
      <dgm:prSet presAssocID="{47A56059-17F2-4F21-B566-EDEE2B472AB1}" presName="composite" presStyleCnt="0"/>
      <dgm:spPr/>
    </dgm:pt>
    <dgm:pt modelId="{CA8F0545-1CC9-484A-B59B-509C6464FD68}" type="pres">
      <dgm:prSet presAssocID="{47A56059-17F2-4F21-B566-EDEE2B472AB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C6E1564-7CB7-4BD3-8E70-4DDA1F9B28FD}" type="pres">
      <dgm:prSet presAssocID="{47A56059-17F2-4F21-B566-EDEE2B472AB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DE8BE37-73EB-4EEA-9BE9-E5DC3FC7A0F0}" type="presOf" srcId="{5CCAE08F-FB09-4DF1-B649-CF9CBDEA26B0}" destId="{F21AD0F2-E3CC-4B72-BC02-B4C27854359F}" srcOrd="0" destOrd="0" presId="urn:microsoft.com/office/officeart/2005/8/layout/hList1"/>
    <dgm:cxn modelId="{3AF37B44-BFD7-4158-BAE5-B83AD903E03D}" srcId="{47A1DC0B-2900-4FB1-A284-3B84ABC9C944}" destId="{5CCAE08F-FB09-4DF1-B649-CF9CBDEA26B0}" srcOrd="0" destOrd="0" parTransId="{0AD68580-EF7E-4418-AF91-0698E412AD05}" sibTransId="{C998C278-32F6-4702-A73A-26DC206A8DB3}"/>
    <dgm:cxn modelId="{E9A29765-C625-4AED-B7F0-9E72D16AFCCD}" srcId="{B6EA4988-2F6D-48BF-A048-FEE62FCDB55C}" destId="{9DB5FDDB-2EAD-46E2-8B05-C48702137FB7}" srcOrd="1" destOrd="0" parTransId="{4F03A731-28D1-49D4-9668-DB156731C5BB}" sibTransId="{D20795DF-A24B-45C0-9587-A7DE21451A3D}"/>
    <dgm:cxn modelId="{FAF9D170-C70A-47A7-8D1B-34C09AC5E791}" type="presOf" srcId="{9DB5FDDB-2EAD-46E2-8B05-C48702137FB7}" destId="{895E97E9-6920-4748-A078-109DA85C3751}" srcOrd="0" destOrd="0" presId="urn:microsoft.com/office/officeart/2005/8/layout/hList1"/>
    <dgm:cxn modelId="{CF080774-5506-4795-AE4C-031849DBB915}" type="presOf" srcId="{47A56059-17F2-4F21-B566-EDEE2B472AB1}" destId="{CA8F0545-1CC9-484A-B59B-509C6464FD68}" srcOrd="0" destOrd="0" presId="urn:microsoft.com/office/officeart/2005/8/layout/hList1"/>
    <dgm:cxn modelId="{F16E1688-1E1F-4F91-AD4E-9BFC9B6BBA65}" type="presOf" srcId="{06873A73-22FD-4691-8D35-99658E8249FD}" destId="{0C6E1564-7CB7-4BD3-8E70-4DDA1F9B28FD}" srcOrd="0" destOrd="0" presId="urn:microsoft.com/office/officeart/2005/8/layout/hList1"/>
    <dgm:cxn modelId="{9B72AC91-CD49-4395-9E5A-FBCA37CAE41F}" srcId="{47A56059-17F2-4F21-B566-EDEE2B472AB1}" destId="{06873A73-22FD-4691-8D35-99658E8249FD}" srcOrd="0" destOrd="0" parTransId="{BE024195-09C9-4F46-A364-2433C7CEF79F}" sibTransId="{FC6E50DA-F4D4-484F-BCD5-A5905FAD4EEE}"/>
    <dgm:cxn modelId="{9279FB92-4D64-458D-9099-A2FD9753E9FF}" srcId="{B6EA4988-2F6D-48BF-A048-FEE62FCDB55C}" destId="{47A1DC0B-2900-4FB1-A284-3B84ABC9C944}" srcOrd="0" destOrd="0" parTransId="{96143788-D537-47B9-92FC-93C4943BB443}" sibTransId="{934D7C2F-F0A0-4088-9B3A-7190234C29B2}"/>
    <dgm:cxn modelId="{496D6498-6BAD-4E35-9176-4A3C880FC02C}" srcId="{B6EA4988-2F6D-48BF-A048-FEE62FCDB55C}" destId="{47A56059-17F2-4F21-B566-EDEE2B472AB1}" srcOrd="3" destOrd="0" parTransId="{3F2B23FB-A039-4D4A-BABC-451106349850}" sibTransId="{DCCE71BD-B874-458F-9EB0-91AAF5061DB1}"/>
    <dgm:cxn modelId="{F09BAC9D-1B49-41ED-BED6-98DA828B77D7}" type="presOf" srcId="{47A1DC0B-2900-4FB1-A284-3B84ABC9C944}" destId="{6C807CDA-71AD-4964-AAB9-9B1DF4FD6531}" srcOrd="0" destOrd="0" presId="urn:microsoft.com/office/officeart/2005/8/layout/hList1"/>
    <dgm:cxn modelId="{FC9AE9C4-A3BB-4C65-BBC7-1F4BE5233A35}" type="presOf" srcId="{B6EA4988-2F6D-48BF-A048-FEE62FCDB55C}" destId="{29E02579-6A90-4466-A02C-E975E2A8A21E}" srcOrd="0" destOrd="0" presId="urn:microsoft.com/office/officeart/2005/8/layout/hList1"/>
    <dgm:cxn modelId="{8709D6C6-E927-48E4-B130-E7FD3397E3BA}" type="presOf" srcId="{D0CA9A8B-C2CE-4A6F-8DED-D86BB15A5221}" destId="{8EA28C31-CEC4-4502-9FDF-A78657A9FA95}" srcOrd="0" destOrd="0" presId="urn:microsoft.com/office/officeart/2005/8/layout/hList1"/>
    <dgm:cxn modelId="{A7CB95D8-278C-4DCC-A341-CB01CA367255}" srcId="{D0CA9A8B-C2CE-4A6F-8DED-D86BB15A5221}" destId="{F08AF29C-B8C0-4C13-9F30-07C38C36D56D}" srcOrd="0" destOrd="0" parTransId="{54674A8E-5CC6-436C-BFBA-9A899D8B7698}" sibTransId="{541671C4-72A5-46DB-A810-59F9BE889F0D}"/>
    <dgm:cxn modelId="{71B345DD-1A6E-4B16-934A-C8264CB8B439}" type="presOf" srcId="{F08AF29C-B8C0-4C13-9F30-07C38C36D56D}" destId="{4FC5EEE9-3365-42CB-8964-492ED0DBAC7F}" srcOrd="0" destOrd="0" presId="urn:microsoft.com/office/officeart/2005/8/layout/hList1"/>
    <dgm:cxn modelId="{ECFBADE6-7E5D-4A89-BFDD-67763245567C}" srcId="{B6EA4988-2F6D-48BF-A048-FEE62FCDB55C}" destId="{D0CA9A8B-C2CE-4A6F-8DED-D86BB15A5221}" srcOrd="2" destOrd="0" parTransId="{4631CAC4-D868-49E1-9D01-3B760227F09F}" sibTransId="{76CB9BCB-4DE7-4C66-A5F6-05CF726C7E0C}"/>
    <dgm:cxn modelId="{8E1413F8-C424-4C77-9388-6C4A1436B353}" srcId="{9DB5FDDB-2EAD-46E2-8B05-C48702137FB7}" destId="{F8767292-5305-4230-8237-0D80024CC784}" srcOrd="0" destOrd="0" parTransId="{BED0772B-A41C-4930-8E54-83AC18BA60E8}" sibTransId="{8294C0BF-92D3-464B-B091-13D9D351E9D5}"/>
    <dgm:cxn modelId="{80D8BEFB-5616-44AE-BECA-7A1093BF3826}" type="presOf" srcId="{F8767292-5305-4230-8237-0D80024CC784}" destId="{F1EE2306-8533-4902-A7E7-7408BC40D8C8}" srcOrd="0" destOrd="0" presId="urn:microsoft.com/office/officeart/2005/8/layout/hList1"/>
    <dgm:cxn modelId="{B0C32A4D-994A-474C-92E4-A3FF2F3F9638}" type="presParOf" srcId="{29E02579-6A90-4466-A02C-E975E2A8A21E}" destId="{5ED7E8E9-59F5-4E24-96AD-7D9DEC37D5EB}" srcOrd="0" destOrd="0" presId="urn:microsoft.com/office/officeart/2005/8/layout/hList1"/>
    <dgm:cxn modelId="{59C62F31-4071-40AE-9ECE-43F4F7A7EA1C}" type="presParOf" srcId="{5ED7E8E9-59F5-4E24-96AD-7D9DEC37D5EB}" destId="{6C807CDA-71AD-4964-AAB9-9B1DF4FD6531}" srcOrd="0" destOrd="0" presId="urn:microsoft.com/office/officeart/2005/8/layout/hList1"/>
    <dgm:cxn modelId="{BD41E33E-605E-4E2D-9D9C-ED0FFF5EE506}" type="presParOf" srcId="{5ED7E8E9-59F5-4E24-96AD-7D9DEC37D5EB}" destId="{F21AD0F2-E3CC-4B72-BC02-B4C27854359F}" srcOrd="1" destOrd="0" presId="urn:microsoft.com/office/officeart/2005/8/layout/hList1"/>
    <dgm:cxn modelId="{51F32A8B-CE58-44EA-A4DC-BFC2CBAF8A23}" type="presParOf" srcId="{29E02579-6A90-4466-A02C-E975E2A8A21E}" destId="{D00C921B-0A7D-4AB5-95D5-3EBBC1DA5C50}" srcOrd="1" destOrd="0" presId="urn:microsoft.com/office/officeart/2005/8/layout/hList1"/>
    <dgm:cxn modelId="{128E383F-AC41-45FF-9147-0FA5379F29C0}" type="presParOf" srcId="{29E02579-6A90-4466-A02C-E975E2A8A21E}" destId="{D7A21218-8B4B-44E3-8EA2-5D666C54A7E0}" srcOrd="2" destOrd="0" presId="urn:microsoft.com/office/officeart/2005/8/layout/hList1"/>
    <dgm:cxn modelId="{E21F0DAE-B5D0-430C-93C6-FEB381627C44}" type="presParOf" srcId="{D7A21218-8B4B-44E3-8EA2-5D666C54A7E0}" destId="{895E97E9-6920-4748-A078-109DA85C3751}" srcOrd="0" destOrd="0" presId="urn:microsoft.com/office/officeart/2005/8/layout/hList1"/>
    <dgm:cxn modelId="{B5168E51-0380-4EF2-8580-B01B0C531D09}" type="presParOf" srcId="{D7A21218-8B4B-44E3-8EA2-5D666C54A7E0}" destId="{F1EE2306-8533-4902-A7E7-7408BC40D8C8}" srcOrd="1" destOrd="0" presId="urn:microsoft.com/office/officeart/2005/8/layout/hList1"/>
    <dgm:cxn modelId="{D2AAC585-66FF-409E-9B6B-1003B2864810}" type="presParOf" srcId="{29E02579-6A90-4466-A02C-E975E2A8A21E}" destId="{F576F91B-DADF-414B-862F-739C56B0EC07}" srcOrd="3" destOrd="0" presId="urn:microsoft.com/office/officeart/2005/8/layout/hList1"/>
    <dgm:cxn modelId="{B94493EA-421C-4421-82A2-AB902029C999}" type="presParOf" srcId="{29E02579-6A90-4466-A02C-E975E2A8A21E}" destId="{001AE6DF-E69A-4CC7-A18F-CB5906A0FE66}" srcOrd="4" destOrd="0" presId="urn:microsoft.com/office/officeart/2005/8/layout/hList1"/>
    <dgm:cxn modelId="{F1BB8389-1E8E-4D8E-BF87-5A3A24A0166D}" type="presParOf" srcId="{001AE6DF-E69A-4CC7-A18F-CB5906A0FE66}" destId="{8EA28C31-CEC4-4502-9FDF-A78657A9FA95}" srcOrd="0" destOrd="0" presId="urn:microsoft.com/office/officeart/2005/8/layout/hList1"/>
    <dgm:cxn modelId="{87D3F31B-F855-4E3D-8E6A-91A2DFE4BC53}" type="presParOf" srcId="{001AE6DF-E69A-4CC7-A18F-CB5906A0FE66}" destId="{4FC5EEE9-3365-42CB-8964-492ED0DBAC7F}" srcOrd="1" destOrd="0" presId="urn:microsoft.com/office/officeart/2005/8/layout/hList1"/>
    <dgm:cxn modelId="{018E44BE-C18A-4EA4-A7BA-2E372E1ECB87}" type="presParOf" srcId="{29E02579-6A90-4466-A02C-E975E2A8A21E}" destId="{EBFCE2F6-0303-4C63-833B-81D379B44FDC}" srcOrd="5" destOrd="0" presId="urn:microsoft.com/office/officeart/2005/8/layout/hList1"/>
    <dgm:cxn modelId="{2B8F5598-3AF5-47CF-8C6B-AEB7117D17E8}" type="presParOf" srcId="{29E02579-6A90-4466-A02C-E975E2A8A21E}" destId="{B4AC0F8D-A4E2-416B-9206-C57E974F1CDE}" srcOrd="6" destOrd="0" presId="urn:microsoft.com/office/officeart/2005/8/layout/hList1"/>
    <dgm:cxn modelId="{4DCAB8BC-A3C7-44F3-A466-DDE1B6EF8108}" type="presParOf" srcId="{B4AC0F8D-A4E2-416B-9206-C57E974F1CDE}" destId="{CA8F0545-1CC9-484A-B59B-509C6464FD68}" srcOrd="0" destOrd="0" presId="urn:microsoft.com/office/officeart/2005/8/layout/hList1"/>
    <dgm:cxn modelId="{E4D4E417-D3B3-4A6E-8AA9-DB87FF20BD86}" type="presParOf" srcId="{B4AC0F8D-A4E2-416B-9206-C57E974F1CDE}" destId="{0C6E1564-7CB7-4BD3-8E70-4DDA1F9B28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07CDA-71AD-4964-AAB9-9B1DF4FD6531}">
      <dsp:nvSpPr>
        <dsp:cNvPr id="0" name=""/>
        <dsp:cNvSpPr/>
      </dsp:nvSpPr>
      <dsp:spPr>
        <a:xfrm>
          <a:off x="3941" y="433786"/>
          <a:ext cx="2370128" cy="811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Inventario y diagnóstico de infraestructura logística</a:t>
          </a:r>
        </a:p>
      </dsp:txBody>
      <dsp:txXfrm>
        <a:off x="3941" y="433786"/>
        <a:ext cx="2370128" cy="811011"/>
      </dsp:txXfrm>
    </dsp:sp>
    <dsp:sp modelId="{F21AD0F2-E3CC-4B72-BC02-B4C27854359F}">
      <dsp:nvSpPr>
        <dsp:cNvPr id="0" name=""/>
        <dsp:cNvSpPr/>
      </dsp:nvSpPr>
      <dsp:spPr>
        <a:xfrm>
          <a:off x="3941" y="1244798"/>
          <a:ext cx="2370128" cy="3601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La falta de información hace necesario la realización de un inventario y diagnostico para conocer la existencia, condiciones, capacidades y nivel de utilización de la infraestructura fin de establecer un punto de referencia que sirva para priorizar las iniciativas  de construcción y modernización </a:t>
          </a:r>
        </a:p>
      </dsp:txBody>
      <dsp:txXfrm>
        <a:off x="3941" y="1244798"/>
        <a:ext cx="2370128" cy="3601440"/>
      </dsp:txXfrm>
    </dsp:sp>
    <dsp:sp modelId="{895E97E9-6920-4748-A078-109DA85C3751}">
      <dsp:nvSpPr>
        <dsp:cNvPr id="0" name=""/>
        <dsp:cNvSpPr/>
      </dsp:nvSpPr>
      <dsp:spPr>
        <a:xfrm>
          <a:off x="2705888" y="433786"/>
          <a:ext cx="2370128" cy="811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Reclasificación de tramos carreteros</a:t>
          </a:r>
        </a:p>
      </dsp:txBody>
      <dsp:txXfrm>
        <a:off x="2705888" y="433786"/>
        <a:ext cx="2370128" cy="811011"/>
      </dsp:txXfrm>
    </dsp:sp>
    <dsp:sp modelId="{F1EE2306-8533-4902-A7E7-7408BC40D8C8}">
      <dsp:nvSpPr>
        <dsp:cNvPr id="0" name=""/>
        <dsp:cNvSpPr/>
      </dsp:nvSpPr>
      <dsp:spPr>
        <a:xfrm>
          <a:off x="2705888" y="1244798"/>
          <a:ext cx="2370128" cy="3601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Más del 80% de las mercancías se mueven por vía terrestre, lo que hace indispensable ampliar, modernizar y reclasificar tramos carreteros necesarios para el movimiento de la carga. </a:t>
          </a:r>
        </a:p>
      </dsp:txBody>
      <dsp:txXfrm>
        <a:off x="2705888" y="1244798"/>
        <a:ext cx="2370128" cy="3601440"/>
      </dsp:txXfrm>
    </dsp:sp>
    <dsp:sp modelId="{8EA28C31-CEC4-4502-9FDF-A78657A9FA95}">
      <dsp:nvSpPr>
        <dsp:cNvPr id="0" name=""/>
        <dsp:cNvSpPr/>
      </dsp:nvSpPr>
      <dsp:spPr>
        <a:xfrm>
          <a:off x="5407834" y="433786"/>
          <a:ext cx="2370128" cy="811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Impulsar el desarrollo de la infraestructura Intermodal y multimodal </a:t>
          </a:r>
        </a:p>
      </dsp:txBody>
      <dsp:txXfrm>
        <a:off x="5407834" y="433786"/>
        <a:ext cx="2370128" cy="811011"/>
      </dsp:txXfrm>
    </dsp:sp>
    <dsp:sp modelId="{4FC5EEE9-3365-42CB-8964-492ED0DBAC7F}">
      <dsp:nvSpPr>
        <dsp:cNvPr id="0" name=""/>
        <dsp:cNvSpPr/>
      </dsp:nvSpPr>
      <dsp:spPr>
        <a:xfrm>
          <a:off x="5407834" y="1244798"/>
          <a:ext cx="2370128" cy="3601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Los altos costos logísticos han provocado que México se vea rezagado con respecto a otras economías de América Latina, desarrollar e impulsar la creación de infraestructura intermodal, es fundamental para reducir estos costos. </a:t>
          </a:r>
        </a:p>
      </dsp:txBody>
      <dsp:txXfrm>
        <a:off x="5407834" y="1244798"/>
        <a:ext cx="2370128" cy="3601440"/>
      </dsp:txXfrm>
    </dsp:sp>
    <dsp:sp modelId="{CA8F0545-1CC9-484A-B59B-509C6464FD68}">
      <dsp:nvSpPr>
        <dsp:cNvPr id="0" name=""/>
        <dsp:cNvSpPr/>
      </dsp:nvSpPr>
      <dsp:spPr>
        <a:xfrm>
          <a:off x="8109780" y="433786"/>
          <a:ext cx="2370128" cy="811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Inclusión de Paraderos dentro de las APP</a:t>
          </a:r>
        </a:p>
      </dsp:txBody>
      <dsp:txXfrm>
        <a:off x="8109780" y="433786"/>
        <a:ext cx="2370128" cy="811011"/>
      </dsp:txXfrm>
    </dsp:sp>
    <dsp:sp modelId="{0C6E1564-7CB7-4BD3-8E70-4DDA1F9B28FD}">
      <dsp:nvSpPr>
        <dsp:cNvPr id="0" name=""/>
        <dsp:cNvSpPr/>
      </dsp:nvSpPr>
      <dsp:spPr>
        <a:xfrm>
          <a:off x="8109780" y="1244798"/>
          <a:ext cx="2370128" cy="3601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La inseguridad en las carreteras en México y la nueva normatividad en materia de horas de pausa y descanso obliga a que existan lugares para descansar y resguardar las unidades de transporte de carga, hacer OBLIGATORIO que en las relaciones APP se establezcan paradores es </a:t>
          </a:r>
          <a:r>
            <a:rPr lang="es-MX" sz="1600" kern="1200" dirty="0" err="1"/>
            <a:t>idispensable</a:t>
          </a:r>
          <a:r>
            <a:rPr lang="es-MX" sz="1600" kern="1200" dirty="0"/>
            <a:t>.</a:t>
          </a:r>
        </a:p>
      </dsp:txBody>
      <dsp:txXfrm>
        <a:off x="8109780" y="1244798"/>
        <a:ext cx="2370128" cy="360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31B2AE-C194-41FF-95DC-94B56909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381C-BDB0-408B-937A-378E48533666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E4BE16-75BF-4BAA-BB00-B6771994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FC6DF2-37C6-448F-86CD-89F77D6A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A12D-5069-4BA6-AC2E-83CBD0DE9CF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311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CDC0D3-6E2D-4B06-AFFA-C0A18A9E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189B-23CB-4D69-9B4B-AF2B754339C6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A32A2C-9924-42FE-9F2F-32074DF4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3E8D95-3221-4A76-B989-CCFF001E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33AE-A61F-4200-A297-ECDF46E7FFD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33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42089-B758-43F8-9F09-E7AB76E8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4FC4-BB6F-446C-A6EE-96378AB42215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6DC9F4-B2DA-40C5-B9D4-14EB9B99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12D98F-6050-4793-83C3-F4053085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0EFD-6BC3-41B1-9AF8-9FF7ADC5A04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459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151E9-7F08-41FB-A7E6-C0213B91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7889-9618-4FAF-B917-FCF4E3948B0B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65BDE-9D42-4154-B41A-63EEA210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C425B0-895D-4450-BC5C-B6E1701A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F531-BCA0-4570-B64A-DDB1163A8CA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3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707A72-B161-4E0E-83C1-06FA7CA0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5636-71D9-4D15-8FBD-21FD37700A67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7B4052-1D3A-412D-B0D2-E1209C5B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F9B6EE-C369-434C-A766-D4483E50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C727-1422-4DD6-BCB6-9298F4F4B02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065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C5D703F-307A-4039-9294-7AED939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DC34-9914-4600-AE11-AE8A84403044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6D5E007-111D-4FF2-9A56-8E37AA9D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AE8145D-E82C-4421-86E6-A0F9E15A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8D32-A4E8-44DC-93CE-D265FFBC943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182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27A1A115-7F46-47D9-B87D-15811A1D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022D-263F-4E34-9C55-BD40E1ADA29D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4170F2DF-B363-43E3-AFE8-D8C596FC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CE74EF8B-5796-4720-825B-1959AF9C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42BB-9B4E-4330-BE78-2B52388E09C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477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61044134-6D16-4BC1-A04D-ED0E0B7A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4ED5-7606-41DB-B713-EDD22BD1C8DA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C66E3E6D-327A-48D6-8FF7-DD6A663A0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03E2C6A-C014-4DB8-9002-44A2FE20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AD5A5-60EE-4235-97E4-E130EC47B6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209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2792AAAA-5F72-4521-8C5A-7B9A378C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961E7-17BD-400A-A7C4-11C9DADA8891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A9A5B8FC-38BF-495F-A089-1F90F979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2C75F5C3-8033-4029-8BC0-DC645C42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3FAA-0C97-42B1-94E9-5B393BCD43A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484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323D146-02C9-446D-BABE-D415EB83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A6D1-C516-46B8-94CB-5F8A1FC86D41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E0386C2-E7DE-47DA-8CEA-C0987DDD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AD340C6-4079-4994-8ED8-7F989AC6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BAF3-458C-4F85-B7F8-81418C6CE9A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54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33E9BC5-7FEF-4FCA-BE85-F2457DB2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D0F5-1522-497E-8382-66E1FFDD6244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4E868A1-C76F-4450-88EA-2186BC81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A4F7A01-A365-4576-8AC6-4588E3D3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2797-5E74-4514-9A09-C4ABBA4A690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646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9D54223-64BB-45D4-BD01-372406710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/>
              <a:t>Clic para editar título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3C71E450-C80B-4660-8AC9-7CA72982A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/>
              <a:t>Haga clic para modificar el estilo de texto del patrón</a:t>
            </a:r>
          </a:p>
          <a:p>
            <a:pPr lvl="1"/>
            <a:r>
              <a:rPr lang="es-ES_tradnl" altLang="es-MX"/>
              <a:t>Segundo nivel</a:t>
            </a:r>
          </a:p>
          <a:p>
            <a:pPr lvl="2"/>
            <a:r>
              <a:rPr lang="es-ES_tradnl" altLang="es-MX"/>
              <a:t>Tercer nivel</a:t>
            </a:r>
          </a:p>
          <a:p>
            <a:pPr lvl="3"/>
            <a:r>
              <a:rPr lang="es-ES_tradnl" altLang="es-MX"/>
              <a:t>Cuarto nivel</a:t>
            </a:r>
          </a:p>
          <a:p>
            <a:pPr lvl="4"/>
            <a:r>
              <a:rPr lang="es-ES_tradnl" alt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8DF5B4-66AC-4C1B-B8E0-30F7E8536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1968EB-79B1-4C09-A2E0-CA39A44CF6EA}" type="datetimeFigureOut">
              <a:rPr lang="es-ES_tradnl"/>
              <a:pPr>
                <a:defRPr/>
              </a:pPr>
              <a:t>28/05/2019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2C7AD-72AC-4C1B-A381-3EEFCA271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2DBED9-B73D-4932-83D4-9256DE645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CC7B1-6081-4FAA-9281-1576FAB0D1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005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ítulo 9">
            <a:extLst>
              <a:ext uri="{FF2B5EF4-FFF2-40B4-BE49-F238E27FC236}">
                <a16:creationId xmlns:a16="http://schemas.microsoft.com/office/drawing/2014/main" id="{8999BEE3-DD7D-45FA-B129-4EE2B443B0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30637"/>
            <a:ext cx="10129838" cy="1514475"/>
          </a:xfrm>
        </p:spPr>
        <p:txBody>
          <a:bodyPr/>
          <a:lstStyle/>
          <a:p>
            <a:pPr>
              <a:lnSpc>
                <a:spcPts val="5000"/>
              </a:lnSpc>
              <a:spcBef>
                <a:spcPct val="0"/>
              </a:spcBef>
            </a:pPr>
            <a:r>
              <a:rPr lang="es-MX" alt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DE INFRAESTRUCTURA</a:t>
            </a:r>
          </a:p>
          <a:p>
            <a:pPr>
              <a:lnSpc>
                <a:spcPts val="5000"/>
              </a:lnSpc>
              <a:spcBef>
                <a:spcPct val="0"/>
              </a:spcBef>
            </a:pPr>
            <a:r>
              <a:rPr lang="es-MX" alt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DE INFRAESTRUCTURA CARRETERA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C56D6-C5EC-4D0F-892F-91661F8DD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320675"/>
            <a:ext cx="8728075" cy="638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alt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Y COMPETITIVIDAD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D62CE6A-19AC-42BC-B77A-921F544CB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35751"/>
              </p:ext>
            </p:extLst>
          </p:nvPr>
        </p:nvGraphicFramePr>
        <p:xfrm>
          <a:off x="615950" y="1272380"/>
          <a:ext cx="3798888" cy="5029200"/>
        </p:xfrm>
        <a:graphic>
          <a:graphicData uri="http://schemas.openxmlformats.org/drawingml/2006/table">
            <a:tbl>
              <a:tblPr/>
              <a:tblGrid>
                <a:gridCol w="1105131">
                  <a:extLst>
                    <a:ext uri="{9D8B030D-6E8A-4147-A177-3AD203B41FA5}">
                      <a16:colId xmlns:a16="http://schemas.microsoft.com/office/drawing/2014/main" val="1066199386"/>
                    </a:ext>
                  </a:extLst>
                </a:gridCol>
                <a:gridCol w="2693757">
                  <a:extLst>
                    <a:ext uri="{9D8B030D-6E8A-4147-A177-3AD203B41FA5}">
                      <a16:colId xmlns:a16="http://schemas.microsoft.com/office/drawing/2014/main" val="3104282814"/>
                    </a:ext>
                  </a:extLst>
                </a:gridCol>
              </a:tblGrid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Ranking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País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2241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Suiza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08119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Estados Unidos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491488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Singapur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638262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Holanda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410021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Alemania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970311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021654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Suecia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484192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Reino Unido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16838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Japón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002843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Finlandia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914930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Canadá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99834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780370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Costa Rica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622633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Panamá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67999"/>
                  </a:ext>
                </a:extLst>
              </a:tr>
              <a:tr h="2812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México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7387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8CF2EAF-A5CD-4AED-9769-EDED772357FD}"/>
              </a:ext>
            </a:extLst>
          </p:cNvPr>
          <p:cNvSpPr txBox="1"/>
          <p:nvPr/>
        </p:nvSpPr>
        <p:spPr>
          <a:xfrm>
            <a:off x="0" y="6537325"/>
            <a:ext cx="6605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Fuente: Global </a:t>
            </a:r>
            <a:r>
              <a:rPr lang="es-MX" sz="1000" dirty="0" err="1"/>
              <a:t>Competitiveness</a:t>
            </a:r>
            <a:r>
              <a:rPr lang="es-MX" sz="1000" dirty="0"/>
              <a:t> </a:t>
            </a:r>
            <a:r>
              <a:rPr lang="es-MX" sz="1000" dirty="0" err="1"/>
              <a:t>Index</a:t>
            </a:r>
            <a:r>
              <a:rPr lang="es-MX" sz="1000" dirty="0"/>
              <a:t> 2017-2018, WEF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5E8A7C4-C3E8-454B-85D6-24084FED2B6F}"/>
              </a:ext>
            </a:extLst>
          </p:cNvPr>
          <p:cNvSpPr/>
          <p:nvPr/>
        </p:nvSpPr>
        <p:spPr>
          <a:xfrm>
            <a:off x="4743452" y="1386323"/>
            <a:ext cx="7043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“El desarrollo de la infraestructura, tiene efectos positivos y significativos de mediano y largo plazo para la economía de cualquier nación” </a:t>
            </a:r>
            <a:r>
              <a:rPr lang="es-MX" sz="2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Aschauer</a:t>
            </a:r>
            <a:r>
              <a:rPr lang="es-MX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 (1989)</a:t>
            </a:r>
            <a:endParaRPr lang="es-MX" sz="2400" dirty="0">
              <a:latin typeface="Arial Narrow" panose="020B0606020202030204" pitchFamily="34" charset="0"/>
            </a:endParaRPr>
          </a:p>
          <a:p>
            <a:pPr algn="just"/>
            <a:endParaRPr lang="es-MX" sz="2400" dirty="0">
              <a:latin typeface="Arial Narrow" panose="020B0606020202030204" pitchFamily="34" charset="0"/>
            </a:endParaRPr>
          </a:p>
          <a:p>
            <a:pPr algn="just"/>
            <a:r>
              <a:rPr lang="es-MX" sz="2400" dirty="0">
                <a:latin typeface="Arial Narrow" panose="020B0606020202030204" pitchFamily="34" charset="0"/>
              </a:rPr>
              <a:t>Para el Foro Económico Mundial (WEF por sus siglas en inglés), México mantuvo el mismo lugar dentro del ranking, en el reporte global sobre competitividad 2017-2018. </a:t>
            </a:r>
          </a:p>
          <a:p>
            <a:pPr algn="just"/>
            <a:endParaRPr lang="es-MX" sz="2400" dirty="0">
              <a:latin typeface="Arial Narrow" panose="020B0606020202030204" pitchFamily="34" charset="0"/>
            </a:endParaRPr>
          </a:p>
          <a:p>
            <a:pPr algn="just"/>
            <a:r>
              <a:rPr lang="es-MX" sz="2400" dirty="0">
                <a:latin typeface="Arial Narrow" panose="020B0606020202030204" pitchFamily="34" charset="0"/>
              </a:rPr>
              <a:t>México se mantuvo en el lugar 51 de 137 países evaluados.</a:t>
            </a:r>
          </a:p>
          <a:p>
            <a:pPr algn="just"/>
            <a:endParaRPr lang="es-MX" sz="2400" dirty="0">
              <a:latin typeface="Arial Narrow" panose="020B0606020202030204" pitchFamily="34" charset="0"/>
            </a:endParaRPr>
          </a:p>
          <a:p>
            <a:pPr algn="just"/>
            <a:r>
              <a:rPr lang="es-MX" sz="2400" dirty="0">
                <a:latin typeface="Arial Narrow" panose="020B0606020202030204" pitchFamily="34" charset="0"/>
              </a:rPr>
              <a:t>En la región de Latinoamérica México es el cuarto país, solo por debajo de Chile (33), Costa Rica (47) y Panamá (50).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028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C56D6-C5EC-4D0F-892F-91661F8DD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320675"/>
            <a:ext cx="8728075" cy="638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alt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CARRETERA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CF2EAF-A5CD-4AED-9769-EDED772357FD}"/>
              </a:ext>
            </a:extLst>
          </p:cNvPr>
          <p:cNvSpPr txBox="1"/>
          <p:nvPr/>
        </p:nvSpPr>
        <p:spPr>
          <a:xfrm>
            <a:off x="0" y="6537325"/>
            <a:ext cx="6605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Global </a:t>
            </a:r>
            <a:r>
              <a:rPr kumimoji="0" lang="es-MX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Competitiveness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Index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2017-2018, WEF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98B9818-2107-49A1-9C6E-8EDCDAB4F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98816"/>
              </p:ext>
            </p:extLst>
          </p:nvPr>
        </p:nvGraphicFramePr>
        <p:xfrm>
          <a:off x="501649" y="1233487"/>
          <a:ext cx="3984626" cy="5029200"/>
        </p:xfrm>
        <a:graphic>
          <a:graphicData uri="http://schemas.openxmlformats.org/drawingml/2006/table">
            <a:tbl>
              <a:tblPr/>
              <a:tblGrid>
                <a:gridCol w="1159163">
                  <a:extLst>
                    <a:ext uri="{9D8B030D-6E8A-4147-A177-3AD203B41FA5}">
                      <a16:colId xmlns:a16="http://schemas.microsoft.com/office/drawing/2014/main" val="986893840"/>
                    </a:ext>
                  </a:extLst>
                </a:gridCol>
                <a:gridCol w="2825463">
                  <a:extLst>
                    <a:ext uri="{9D8B030D-6E8A-4147-A177-3AD203B41FA5}">
                      <a16:colId xmlns:a16="http://schemas.microsoft.com/office/drawing/2014/main" val="390799556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Ranking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País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362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0457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Singapur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8016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Holanda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044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4563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Emiratos Arabes Unidos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5178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Suiza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682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Francia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565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República de Korea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7008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Estados Unidos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7297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Alemanía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7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Canadá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6139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Panamá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3527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9373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Uruguay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0761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México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79665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76B878-AFD9-44B0-8666-F29B55A67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78523"/>
              </p:ext>
            </p:extLst>
          </p:nvPr>
        </p:nvGraphicFramePr>
        <p:xfrm>
          <a:off x="6465888" y="1362075"/>
          <a:ext cx="4972050" cy="279434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03523">
                  <a:extLst>
                    <a:ext uri="{9D8B030D-6E8A-4147-A177-3AD203B41FA5}">
                      <a16:colId xmlns:a16="http://schemas.microsoft.com/office/drawing/2014/main" val="3117799748"/>
                    </a:ext>
                  </a:extLst>
                </a:gridCol>
                <a:gridCol w="1130011">
                  <a:extLst>
                    <a:ext uri="{9D8B030D-6E8A-4147-A177-3AD203B41FA5}">
                      <a16:colId xmlns:a16="http://schemas.microsoft.com/office/drawing/2014/main" val="3431963570"/>
                    </a:ext>
                  </a:extLst>
                </a:gridCol>
                <a:gridCol w="1638516">
                  <a:extLst>
                    <a:ext uri="{9D8B030D-6E8A-4147-A177-3AD203B41FA5}">
                      <a16:colId xmlns:a16="http://schemas.microsoft.com/office/drawing/2014/main" val="2447748422"/>
                    </a:ext>
                  </a:extLst>
                </a:gridCol>
              </a:tblGrid>
              <a:tr h="327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Ranking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Calificación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033906"/>
                  </a:ext>
                </a:extLst>
              </a:tr>
              <a:tr h="5456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Infraestructura de Transporte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88300"/>
                  </a:ext>
                </a:extLst>
              </a:tr>
              <a:tr h="818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Calidad de la infraestructura en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842221"/>
                  </a:ext>
                </a:extLst>
              </a:tr>
              <a:tr h="818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Calidad de la infraestructura carretera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412500"/>
                  </a:ext>
                </a:extLst>
              </a:tr>
            </a:tbl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0C39CD9-0646-4C97-B3F3-E8C110B5AFF2}"/>
              </a:ext>
            </a:extLst>
          </p:cNvPr>
          <p:cNvCxnSpPr>
            <a:cxnSpLocks/>
          </p:cNvCxnSpPr>
          <p:nvPr/>
        </p:nvCxnSpPr>
        <p:spPr>
          <a:xfrm flipH="1">
            <a:off x="4486276" y="1333500"/>
            <a:ext cx="1979611" cy="4767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1E3DFFE-AF48-4278-B57F-3C25A216F94C}"/>
              </a:ext>
            </a:extLst>
          </p:cNvPr>
          <p:cNvCxnSpPr>
            <a:cxnSpLocks/>
          </p:cNvCxnSpPr>
          <p:nvPr/>
        </p:nvCxnSpPr>
        <p:spPr>
          <a:xfrm flipH="1">
            <a:off x="4486275" y="4156420"/>
            <a:ext cx="1979614" cy="19443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99D6102-8859-42E2-B8FC-97F958D359B7}"/>
              </a:ext>
            </a:extLst>
          </p:cNvPr>
          <p:cNvCxnSpPr>
            <a:cxnSpLocks/>
          </p:cNvCxnSpPr>
          <p:nvPr/>
        </p:nvCxnSpPr>
        <p:spPr>
          <a:xfrm flipH="1">
            <a:off x="4486273" y="4184995"/>
            <a:ext cx="6951666" cy="19157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16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C56D6-C5EC-4D0F-892F-91661F8DD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320675"/>
            <a:ext cx="8728075" cy="638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alt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CARRETERA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1F60147-69D5-4D39-8D1A-F7F346A23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40888"/>
              </p:ext>
            </p:extLst>
          </p:nvPr>
        </p:nvGraphicFramePr>
        <p:xfrm>
          <a:off x="873125" y="1605755"/>
          <a:ext cx="5222875" cy="4225733"/>
        </p:xfrm>
        <a:graphic>
          <a:graphicData uri="http://schemas.openxmlformats.org/drawingml/2006/table">
            <a:tbl>
              <a:tblPr/>
              <a:tblGrid>
                <a:gridCol w="4059004">
                  <a:extLst>
                    <a:ext uri="{9D8B030D-6E8A-4147-A177-3AD203B41FA5}">
                      <a16:colId xmlns:a16="http://schemas.microsoft.com/office/drawing/2014/main" val="1567760375"/>
                    </a:ext>
                  </a:extLst>
                </a:gridCol>
                <a:gridCol w="1163871">
                  <a:extLst>
                    <a:ext uri="{9D8B030D-6E8A-4147-A177-3AD203B41FA5}">
                      <a16:colId xmlns:a16="http://schemas.microsoft.com/office/drawing/2014/main" val="3708422748"/>
                    </a:ext>
                  </a:extLst>
                </a:gridCol>
              </a:tblGrid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Concepto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678088"/>
                  </a:ext>
                </a:extLst>
              </a:tr>
              <a:tr h="3621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Carreteras federales Pavimentadas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430566"/>
                  </a:ext>
                </a:extLst>
              </a:tr>
              <a:tr h="3621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Carreteras estatales Pavimentadas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678021"/>
                  </a:ext>
                </a:extLst>
              </a:tr>
              <a:tr h="3621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Otros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624550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171,347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047664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519235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Vialidades urbanas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70,541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784513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174412"/>
                  </a:ext>
                </a:extLst>
              </a:tr>
              <a:tr h="3168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Caminos no Pavimentados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340,287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917427"/>
                  </a:ext>
                </a:extLst>
              </a:tr>
              <a:tr h="3168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674751"/>
                  </a:ext>
                </a:extLst>
              </a:tr>
              <a:tr h="3168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Longitud total de la Red Nacional Carretera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582,175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68713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2D3BCFC2-C49B-46E2-AA7B-47D2E1D359E5}"/>
              </a:ext>
            </a:extLst>
          </p:cNvPr>
          <p:cNvSpPr txBox="1"/>
          <p:nvPr/>
        </p:nvSpPr>
        <p:spPr>
          <a:xfrm>
            <a:off x="0" y="6537325"/>
            <a:ext cx="6605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Instituto Mexicano del Transporte, 2018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A1D17B-6945-49A4-92E5-8661515E0913}"/>
              </a:ext>
            </a:extLst>
          </p:cNvPr>
          <p:cNvSpPr txBox="1"/>
          <p:nvPr/>
        </p:nvSpPr>
        <p:spPr>
          <a:xfrm>
            <a:off x="6508750" y="3818840"/>
            <a:ext cx="48863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 Narrow" panose="020B0606020202030204" pitchFamily="34" charset="0"/>
              </a:rPr>
              <a:t>Hay un reto muy grande en México en materia de infraestructura carretera, más del </a:t>
            </a:r>
            <a:r>
              <a:rPr lang="es-MX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58% </a:t>
            </a:r>
            <a:r>
              <a:rPr lang="es-MX" sz="2400" dirty="0">
                <a:latin typeface="Arial Narrow" panose="020B0606020202030204" pitchFamily="34" charset="0"/>
              </a:rPr>
              <a:t>de la Red Nacional Carretera no está pavimentada.</a:t>
            </a:r>
          </a:p>
          <a:p>
            <a:endParaRPr lang="es-MX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8AE0C739-0B78-4E40-A37F-21A0362F2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09764"/>
              </p:ext>
            </p:extLst>
          </p:nvPr>
        </p:nvGraphicFramePr>
        <p:xfrm>
          <a:off x="6705599" y="1605754"/>
          <a:ext cx="3781425" cy="1257300"/>
        </p:xfrm>
        <a:graphic>
          <a:graphicData uri="http://schemas.openxmlformats.org/drawingml/2006/table">
            <a:tbl>
              <a:tblPr/>
              <a:tblGrid>
                <a:gridCol w="2327031">
                  <a:extLst>
                    <a:ext uri="{9D8B030D-6E8A-4147-A177-3AD203B41FA5}">
                      <a16:colId xmlns:a16="http://schemas.microsoft.com/office/drawing/2014/main" val="3094097214"/>
                    </a:ext>
                  </a:extLst>
                </a:gridCol>
                <a:gridCol w="1454394">
                  <a:extLst>
                    <a:ext uri="{9D8B030D-6E8A-4147-A177-3AD203B41FA5}">
                      <a16:colId xmlns:a16="http://schemas.microsoft.com/office/drawing/2014/main" val="2704092062"/>
                    </a:ext>
                  </a:extLst>
                </a:gridCol>
              </a:tblGrid>
              <a:tr h="3129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Concepto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Km/#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17041"/>
                  </a:ext>
                </a:extLst>
              </a:tr>
              <a:tr h="3129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Carreteras de cuota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344874"/>
                  </a:ext>
                </a:extLst>
              </a:tr>
              <a:tr h="3129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925003"/>
                  </a:ext>
                </a:extLst>
              </a:tr>
              <a:tr h="3129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Plazas de cobro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5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6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C56D6-C5EC-4D0F-892F-91661F8DD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320675"/>
            <a:ext cx="8728075" cy="638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alt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CORREDORES ECONÓMICOS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7A7597-1FE9-4B89-9DDC-B5EA84B51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4" y="1092625"/>
            <a:ext cx="6678612" cy="59241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37E99C6-0D2A-47F4-95A6-8B2A44F47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1092625"/>
            <a:ext cx="1443037" cy="20753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44BC63E-1275-433A-8028-7FACDB59787F}"/>
              </a:ext>
            </a:extLst>
          </p:cNvPr>
          <p:cNvSpPr/>
          <p:nvPr/>
        </p:nvSpPr>
        <p:spPr>
          <a:xfrm>
            <a:off x="6754812" y="956045"/>
            <a:ext cx="541020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La consolidación de los dos sistemas portuarios complementarios, el del Golfo y el del Pacífico, conectados a través de tres corredores económicos interoceánicos multimodales en el norte, centro y sur del país, con el objetivo de que el crecimiento de cada puerto contribuya a elevar la competitividad de la economía nacional en su conjunto. Dichos corredores son: el Corredor Económico del Norte, que va del puerto de Mazatlán hasta Matamoros y Altamira, y conecta ocho estados de México con los dos océanos; el Corredor Económico del Centro, que comunica los puertos de Manzanillo y Lázaro Cárdenas con los de Tuxpan y Veracruz; y finalmente, el Corredor Económico del Sur como el eje transversal del Istmo de Tehuantepec, que va del puerto de Salina Cruz a Coatzacoalcos, y conecta a la región sur-sureste del país, la cual cuenta con una ubicación geográfica privilegiada y una estructura productiva con alto potencial,</a:t>
            </a:r>
            <a:endParaRPr lang="es-MX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6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C56D6-C5EC-4D0F-892F-91661F8DD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320675"/>
            <a:ext cx="8728075" cy="638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alt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Y ACCIONES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3C1260-420E-438D-A489-7CA643216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961300"/>
              </p:ext>
            </p:extLst>
          </p:nvPr>
        </p:nvGraphicFramePr>
        <p:xfrm>
          <a:off x="731837" y="1100136"/>
          <a:ext cx="10483851" cy="528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605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657</Words>
  <Application>Microsoft Office PowerPoint</Application>
  <PresentationFormat>Panorámica</PresentationFormat>
  <Paragraphs>133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1_Tema de Office</vt:lpstr>
      <vt:lpstr>Presentación de PowerPoint</vt:lpstr>
      <vt:lpstr>INFRAESTRUCTURA Y COMPETITIVIDAD </vt:lpstr>
      <vt:lpstr>INFRAESTRUCTURA CARRETERA</vt:lpstr>
      <vt:lpstr>INFRAESTRUCTURA CARRETERA</vt:lpstr>
      <vt:lpstr>CORREDORES ECONÓMICOS</vt:lpstr>
      <vt:lpstr>PLANES Y ACCIONES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005 CANACAR</dc:creator>
  <cp:lastModifiedBy>Usuario 005 CANACAR</cp:lastModifiedBy>
  <cp:revision>25</cp:revision>
  <cp:lastPrinted>2019-05-28T22:02:16Z</cp:lastPrinted>
  <dcterms:created xsi:type="dcterms:W3CDTF">2019-05-27T14:22:26Z</dcterms:created>
  <dcterms:modified xsi:type="dcterms:W3CDTF">2019-05-28T22:30:44Z</dcterms:modified>
</cp:coreProperties>
</file>